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8"/>
  </p:notesMasterIdLst>
  <p:sldIdLst>
    <p:sldId id="500" r:id="rId2"/>
    <p:sldId id="408" r:id="rId3"/>
    <p:sldId id="491" r:id="rId4"/>
    <p:sldId id="439" r:id="rId5"/>
    <p:sldId id="440" r:id="rId6"/>
    <p:sldId id="441" r:id="rId7"/>
    <p:sldId id="442" r:id="rId8"/>
    <p:sldId id="443" r:id="rId9"/>
    <p:sldId id="444" r:id="rId10"/>
    <p:sldId id="492" r:id="rId11"/>
    <p:sldId id="468" r:id="rId12"/>
    <p:sldId id="445" r:id="rId13"/>
    <p:sldId id="446" r:id="rId14"/>
    <p:sldId id="447" r:id="rId15"/>
    <p:sldId id="469" r:id="rId16"/>
    <p:sldId id="487" r:id="rId17"/>
    <p:sldId id="274" r:id="rId18"/>
    <p:sldId id="488" r:id="rId19"/>
    <p:sldId id="437" r:id="rId20"/>
    <p:sldId id="489" r:id="rId21"/>
    <p:sldId id="438" r:id="rId22"/>
    <p:sldId id="390" r:id="rId23"/>
    <p:sldId id="490" r:id="rId24"/>
    <p:sldId id="282" r:id="rId25"/>
    <p:sldId id="493" r:id="rId26"/>
    <p:sldId id="326" r:id="rId27"/>
    <p:sldId id="327" r:id="rId28"/>
    <p:sldId id="328" r:id="rId29"/>
    <p:sldId id="329" r:id="rId30"/>
    <p:sldId id="494" r:id="rId31"/>
    <p:sldId id="495" r:id="rId32"/>
    <p:sldId id="496" r:id="rId33"/>
    <p:sldId id="497" r:id="rId34"/>
    <p:sldId id="498" r:id="rId35"/>
    <p:sldId id="499" r:id="rId36"/>
    <p:sldId id="486" r:id="rId37"/>
  </p:sldIdLst>
  <p:sldSz cx="12192000" cy="6858000"/>
  <p:notesSz cx="6858000" cy="9144000"/>
  <p:embeddedFontLst>
    <p:embeddedFont>
      <p:font typeface="Andika" panose="02000000000000000000" pitchFamily="2" charset="0"/>
      <p:regular r:id="rId39"/>
      <p:bold r:id="rId40"/>
      <p:italic r:id="rId41"/>
      <p:boldItalic r:id="rId4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FF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35A32D-C3C3-4146-8868-8440405E9E15}" v="2" dt="2025-12-09T11:28:46.13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48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272904-79C4-F566-0E1A-44E9252258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31816B9-8900-8A46-E68D-B631702AF9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8B67436-D931-0DEB-8E7A-725E310986C8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in the cave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27D824-DC40-9110-6567-153714FEF38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spot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has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EBCD348-FE5D-6552-05A3-0C13148216CB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soft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DFF3282-BE92-F2A5-AB19-CA223DD625B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98823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981450" y="4837895"/>
            <a:ext cx="401926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7221125" y="3718865"/>
            <a:ext cx="1247775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193392" y="4159517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790867" y="420721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3668946" y="3695205"/>
            <a:ext cx="1104326" cy="6937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7126370" y="3851308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3676650" y="3835187"/>
            <a:ext cx="1089191" cy="10228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3084715" y="5065354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137927" y="4446327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715263" y="442817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6568024" y="5090132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7200033" y="3888456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3667125" y="3832744"/>
            <a:ext cx="1098716" cy="855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6633457" y="5018922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565203" y="436601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264005" y="4381745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995300" y="5049126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425420" y="53032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617737" y="43900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“silly”?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570519" y="536038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5842758" y="451603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819480" y="1683185"/>
            <a:ext cx="1676695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018093" y="2697587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3461558" y="2697588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2200275" y="1683185"/>
            <a:ext cx="2030488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4384733" y="1683185"/>
            <a:ext cx="1311217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764478" y="2575632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D845EC9-3A3C-C913-8F0E-DC092C5754C6}"/>
              </a:ext>
            </a:extLst>
          </p:cNvPr>
          <p:cNvSpPr txBox="1">
            <a:spLocks/>
          </p:cNvSpPr>
          <p:nvPr/>
        </p:nvSpPr>
        <p:spPr>
          <a:xfrm>
            <a:off x="7641502" y="1693286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614C3AA-7745-8C6E-EF13-4118453CDEC2}"/>
              </a:ext>
            </a:extLst>
          </p:cNvPr>
          <p:cNvSpPr/>
          <p:nvPr/>
        </p:nvSpPr>
        <p:spPr>
          <a:xfrm rot="5400000">
            <a:off x="7378947" y="2715740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  <p:bldP spid="8" grpId="0" animBg="1"/>
      <p:bldP spid="9" grpId="0" animBg="1"/>
      <p:bldP spid="11" grpId="0" animBg="1"/>
      <p:bldP spid="4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&amp; where openers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595995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When we write, what are we trying to do?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2" y="2157302"/>
            <a:ext cx="10283534" cy="391808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We’re trying to describe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something to a reader.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4000" dirty="0">
              <a:solidFill>
                <a:prstClr val="white"/>
              </a:solidFill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</a:t>
            </a:r>
            <a:b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</a:b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 lot of times, we’re also trying </a:t>
            </a:r>
            <a:b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</a:b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to entertain the reader.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668728-FD98-37EF-1314-7CBA223F2E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A6CD7DD7-AA4B-E902-F02B-0FED8D1027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CCD34AE-0AFA-DECE-5D78-008CF7233949}"/>
              </a:ext>
            </a:extLst>
          </p:cNvPr>
          <p:cNvSpPr txBox="1">
            <a:spLocks/>
          </p:cNvSpPr>
          <p:nvPr/>
        </p:nvSpPr>
        <p:spPr>
          <a:xfrm>
            <a:off x="954232" y="388596"/>
            <a:ext cx="10283535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We can describe things plainly.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“Emile plays silly games.”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AD13CB4-48A4-4D6A-9DCB-4BC388809944}"/>
              </a:ext>
            </a:extLst>
          </p:cNvPr>
          <p:cNvSpPr txBox="1">
            <a:spLocks/>
          </p:cNvSpPr>
          <p:nvPr/>
        </p:nvSpPr>
        <p:spPr>
          <a:xfrm>
            <a:off x="954233" y="2752479"/>
            <a:ext cx="10283534" cy="113372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How can we make it more interesting?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799A02-AF8D-8018-50A5-B2F77EE1E3AE}"/>
              </a:ext>
            </a:extLst>
          </p:cNvPr>
          <p:cNvSpPr txBox="1">
            <a:spLocks/>
          </p:cNvSpPr>
          <p:nvPr/>
        </p:nvSpPr>
        <p:spPr>
          <a:xfrm>
            <a:off x="954233" y="4152655"/>
            <a:ext cx="10283534" cy="205764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000" dirty="0">
                <a:solidFill>
                  <a:prstClr val="white"/>
                </a:solidFill>
                <a:latin typeface="Andika"/>
                <a:ea typeface="Andika"/>
                <a:cs typeface="Andika"/>
              </a:rPr>
              <a:t>Adding adverbs and/or adjectives would make it more fun. </a:t>
            </a:r>
            <a:br>
              <a:rPr lang="en-GB" sz="4000" dirty="0">
                <a:solidFill>
                  <a:prstClr val="white"/>
                </a:solidFill>
                <a:latin typeface="Andika"/>
                <a:ea typeface="Andika"/>
                <a:cs typeface="Andika"/>
              </a:rPr>
            </a:br>
            <a:br>
              <a:rPr lang="en-GB" sz="4000" dirty="0">
                <a:solidFill>
                  <a:prstClr val="white"/>
                </a:solidFill>
                <a:latin typeface="Andika"/>
                <a:ea typeface="Andika"/>
                <a:cs typeface="Andika"/>
              </a:rPr>
            </a:br>
            <a:r>
              <a:rPr lang="en-GB" sz="4000" dirty="0">
                <a:solidFill>
                  <a:prstClr val="white"/>
                </a:solidFill>
                <a:latin typeface="Andika"/>
                <a:ea typeface="Andika"/>
                <a:cs typeface="Andika"/>
              </a:rPr>
              <a:t>What adverbs or adjectives would you add?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691903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attern of different objects&#10;&#10;AI-generated content may be incorrect.">
            <a:extLst>
              <a:ext uri="{FF2B5EF4-FFF2-40B4-BE49-F238E27FC236}">
                <a16:creationId xmlns:a16="http://schemas.microsoft.com/office/drawing/2014/main" id="{504281F1-8FEF-789A-78F8-E1EE57B6C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92433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man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92433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swim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924691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small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92433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park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92433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bird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924691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Harry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924691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Thursday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924691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listen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292433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fast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924691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April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292433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England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924691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ball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22" y="73254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 L 0.51459 -0.108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28516 -0.1092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85185E-6 L 0.28672 -0.1143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36" y="-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4.44444E-6 L 0.28594 4.44444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0 L 0.82656 -0.112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547" y="-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44444E-6 L 0.33985 -0.0055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07407E-6 L 0.33985 -0.1178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1.85185E-6 L 0.69349 -0.2296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74" y="-1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64688 -0.3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22222E-6 L 0.33985 -0.2298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1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75 -0.2254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85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07407E-6 L 0.15131 -0.2115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65" y="-1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6596D6-A5F9-6D71-D2AF-D7DB901AC2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F224F214-A9F4-EB26-1D7A-8347EE780E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59F8F14-3681-9740-46B8-980E370CB318}"/>
              </a:ext>
            </a:extLst>
          </p:cNvPr>
          <p:cNvSpPr txBox="1">
            <a:spLocks/>
          </p:cNvSpPr>
          <p:nvPr/>
        </p:nvSpPr>
        <p:spPr>
          <a:xfrm>
            <a:off x="954232" y="388596"/>
            <a:ext cx="10283535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Adding an adverb: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“Emile </a:t>
            </a: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excitedly</a:t>
            </a: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plays silly games.”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E11CF7-39C4-A6B9-6681-F98D5CC1D372}"/>
              </a:ext>
            </a:extLst>
          </p:cNvPr>
          <p:cNvSpPr txBox="1">
            <a:spLocks/>
          </p:cNvSpPr>
          <p:nvPr/>
        </p:nvSpPr>
        <p:spPr>
          <a:xfrm>
            <a:off x="954231" y="2703171"/>
            <a:ext cx="10283535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Adding another adjective: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“Emile plays silly </a:t>
            </a: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running</a:t>
            </a: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games.”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081795B-AE17-AA0F-A19B-1B4370937F93}"/>
              </a:ext>
            </a:extLst>
          </p:cNvPr>
          <p:cNvSpPr txBox="1">
            <a:spLocks/>
          </p:cNvSpPr>
          <p:nvPr/>
        </p:nvSpPr>
        <p:spPr>
          <a:xfrm>
            <a:off x="954231" y="388596"/>
            <a:ext cx="10283535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Adding an adverb: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“Emile </a:t>
            </a: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regretfully</a:t>
            </a: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plays silly games.”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BE9C0D4-44E6-7A2F-F075-12BBB143C3EF}"/>
              </a:ext>
            </a:extLst>
          </p:cNvPr>
          <p:cNvSpPr txBox="1">
            <a:spLocks/>
          </p:cNvSpPr>
          <p:nvPr/>
        </p:nvSpPr>
        <p:spPr>
          <a:xfrm>
            <a:off x="954231" y="388595"/>
            <a:ext cx="10283535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Adding an adverb: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“Emile </a:t>
            </a: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angrily</a:t>
            </a: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plays silly games.”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D07AE15-EC36-94E8-493F-6ED88EBA6D41}"/>
              </a:ext>
            </a:extLst>
          </p:cNvPr>
          <p:cNvSpPr txBox="1">
            <a:spLocks/>
          </p:cNvSpPr>
          <p:nvPr/>
        </p:nvSpPr>
        <p:spPr>
          <a:xfrm>
            <a:off x="954231" y="2703171"/>
            <a:ext cx="10283535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Adding another adjective: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“Emile plays silly </a:t>
            </a: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board</a:t>
            </a: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games.”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609B055-3992-0CA7-6AE2-2E53436C70A9}"/>
              </a:ext>
            </a:extLst>
          </p:cNvPr>
          <p:cNvSpPr txBox="1">
            <a:spLocks/>
          </p:cNvSpPr>
          <p:nvPr/>
        </p:nvSpPr>
        <p:spPr>
          <a:xfrm>
            <a:off x="954231" y="2703171"/>
            <a:ext cx="10283535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Adding another adjective: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“Emile plays silly </a:t>
            </a: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quiz</a:t>
            </a: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games.” </a:t>
            </a:r>
          </a:p>
        </p:txBody>
      </p:sp>
    </p:spTree>
    <p:extLst>
      <p:ext uri="{BB962C8B-B14F-4D97-AF65-F5344CB8AC3E}">
        <p14:creationId xmlns:p14="http://schemas.microsoft.com/office/powerpoint/2010/main" val="2753526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  <p:bldP spid="4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0C1298-E07C-C4F1-78BB-683F20E6B7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41FA1FA4-1338-FE45-907E-476E44CF23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1CF10E3-4EDF-4775-9313-DF4F3604C33D}"/>
              </a:ext>
            </a:extLst>
          </p:cNvPr>
          <p:cNvSpPr txBox="1">
            <a:spLocks/>
          </p:cNvSpPr>
          <p:nvPr/>
        </p:nvSpPr>
        <p:spPr>
          <a:xfrm>
            <a:off x="601808" y="388596"/>
            <a:ext cx="10988381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Another way to make our writing more interesting is to start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with a </a:t>
            </a: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where or when opener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.</a:t>
            </a:r>
            <a:endParaRPr kumimoji="0" lang="en-GB" sz="40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D86AFC7-EDD3-E073-BF0F-CF0C0EC27553}"/>
              </a:ext>
            </a:extLst>
          </p:cNvPr>
          <p:cNvSpPr txBox="1">
            <a:spLocks/>
          </p:cNvSpPr>
          <p:nvPr/>
        </p:nvSpPr>
        <p:spPr>
          <a:xfrm>
            <a:off x="601809" y="2724151"/>
            <a:ext cx="10988380" cy="187642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Where opener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“In the street, Emile plays silly games.”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FC1C296-AAA3-0734-E603-D5A3E23F2ABE}"/>
              </a:ext>
            </a:extLst>
          </p:cNvPr>
          <p:cNvSpPr txBox="1">
            <a:spLocks/>
          </p:cNvSpPr>
          <p:nvPr/>
        </p:nvSpPr>
        <p:spPr>
          <a:xfrm>
            <a:off x="601809" y="4819651"/>
            <a:ext cx="10988381" cy="187642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When opener: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“Tomorrow, Emile plays silly games.”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81740AC-B4C7-03C5-6630-B4358FDAEE59}"/>
              </a:ext>
            </a:extLst>
          </p:cNvPr>
          <p:cNvSpPr txBox="1">
            <a:spLocks/>
          </p:cNvSpPr>
          <p:nvPr/>
        </p:nvSpPr>
        <p:spPr>
          <a:xfrm>
            <a:off x="601808" y="2724151"/>
            <a:ext cx="10988380" cy="187642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Where opener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“On top of the</a:t>
            </a:r>
            <a:r>
              <a:rPr kumimoji="0" lang="en-GB" sz="4000" b="0" i="1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rocket</a:t>
            </a: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, Emile plays silly games.”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C896598-D538-E7A5-7C81-705EC0924C7A}"/>
              </a:ext>
            </a:extLst>
          </p:cNvPr>
          <p:cNvSpPr txBox="1">
            <a:spLocks/>
          </p:cNvSpPr>
          <p:nvPr/>
        </p:nvSpPr>
        <p:spPr>
          <a:xfrm>
            <a:off x="601808" y="2724151"/>
            <a:ext cx="10988380" cy="187642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Where opener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“On the moon, Emile plays silly games.”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D6903AF-DBD5-BFD9-8B3A-F4C3A1C3E04A}"/>
              </a:ext>
            </a:extLst>
          </p:cNvPr>
          <p:cNvSpPr txBox="1">
            <a:spLocks/>
          </p:cNvSpPr>
          <p:nvPr/>
        </p:nvSpPr>
        <p:spPr>
          <a:xfrm>
            <a:off x="601808" y="4819651"/>
            <a:ext cx="10988381" cy="187642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When opener: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“On Fridays, Emile plays silly games.”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42BDBD8-3BCC-CB3B-F213-BCE83B51FB99}"/>
              </a:ext>
            </a:extLst>
          </p:cNvPr>
          <p:cNvSpPr txBox="1">
            <a:spLocks/>
          </p:cNvSpPr>
          <p:nvPr/>
        </p:nvSpPr>
        <p:spPr>
          <a:xfrm>
            <a:off x="601807" y="4819651"/>
            <a:ext cx="10988381" cy="187642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When opener: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“On Fridays, Emile plays silly games.” </a:t>
            </a:r>
          </a:p>
        </p:txBody>
      </p:sp>
    </p:spTree>
    <p:extLst>
      <p:ext uri="{BB962C8B-B14F-4D97-AF65-F5344CB8AC3E}">
        <p14:creationId xmlns:p14="http://schemas.microsoft.com/office/powerpoint/2010/main" val="1129235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69926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is a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or when opener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1" y="1361318"/>
            <a:ext cx="11377035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</a:rPr>
              <a:t>A where or when opener is a bit of information used </a:t>
            </a:r>
          </a:p>
          <a:p>
            <a:pPr algn="ctr"/>
            <a:r>
              <a:rPr lang="en-GB" sz="3200" b="1" dirty="0">
                <a:solidFill>
                  <a:schemeClr val="bg1"/>
                </a:solidFill>
              </a:rPr>
              <a:t>at the start of a sentence. 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224C9F7-B3F7-EBC8-2668-4F3E45E9FBB1}"/>
              </a:ext>
            </a:extLst>
          </p:cNvPr>
          <p:cNvSpPr txBox="1">
            <a:spLocks/>
          </p:cNvSpPr>
          <p:nvPr/>
        </p:nvSpPr>
        <p:spPr>
          <a:xfrm>
            <a:off x="458708" y="4225739"/>
            <a:ext cx="3028445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Today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54E0F84-D9E3-BD62-5024-698F06F3D53B}"/>
              </a:ext>
            </a:extLst>
          </p:cNvPr>
          <p:cNvSpPr txBox="1"/>
          <p:nvPr/>
        </p:nvSpPr>
        <p:spPr>
          <a:xfrm>
            <a:off x="458708" y="3506168"/>
            <a:ext cx="3028443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7F069A6-370C-4F0C-A652-2E2DB2C26D20}"/>
              </a:ext>
            </a:extLst>
          </p:cNvPr>
          <p:cNvSpPr txBox="1">
            <a:spLocks/>
          </p:cNvSpPr>
          <p:nvPr/>
        </p:nvSpPr>
        <p:spPr>
          <a:xfrm>
            <a:off x="458708" y="4974532"/>
            <a:ext cx="302844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park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55A6EC1-E590-5F32-CBFE-EEA05B7D348B}"/>
              </a:ext>
            </a:extLst>
          </p:cNvPr>
          <p:cNvSpPr txBox="1"/>
          <p:nvPr/>
        </p:nvSpPr>
        <p:spPr>
          <a:xfrm>
            <a:off x="433094" y="2761927"/>
            <a:ext cx="11335377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Can you make a sentence starting with…..?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2A388AB-0A2C-F4C0-3931-62155A426735}"/>
              </a:ext>
            </a:extLst>
          </p:cNvPr>
          <p:cNvSpPr txBox="1"/>
          <p:nvPr/>
        </p:nvSpPr>
        <p:spPr>
          <a:xfrm>
            <a:off x="458708" y="5723323"/>
            <a:ext cx="292894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Near here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A3CFAF3-608D-AD14-9048-EE4EDC301A28}"/>
              </a:ext>
            </a:extLst>
          </p:cNvPr>
          <p:cNvSpPr txBox="1"/>
          <p:nvPr/>
        </p:nvSpPr>
        <p:spPr>
          <a:xfrm>
            <a:off x="3763883" y="3481498"/>
            <a:ext cx="8020633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minute, the film would start.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DB273691-00F9-B786-9002-2FE96BECF061}"/>
              </a:ext>
            </a:extLst>
          </p:cNvPr>
          <p:cNvSpPr txBox="1">
            <a:spLocks/>
          </p:cNvSpPr>
          <p:nvPr/>
        </p:nvSpPr>
        <p:spPr>
          <a:xfrm>
            <a:off x="3763883" y="4225739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here, there was a famous battle. 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9F0A2AA2-FB56-8AB4-67B3-20F84AAF8322}"/>
              </a:ext>
            </a:extLst>
          </p:cNvPr>
          <p:cNvSpPr txBox="1">
            <a:spLocks/>
          </p:cNvSpPr>
          <p:nvPr/>
        </p:nvSpPr>
        <p:spPr>
          <a:xfrm>
            <a:off x="3763883" y="4974532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park, I played football.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67DDF03-2051-3DFA-E7E1-9F0A1C89B326}"/>
              </a:ext>
            </a:extLst>
          </p:cNvPr>
          <p:cNvSpPr txBox="1"/>
          <p:nvPr/>
        </p:nvSpPr>
        <p:spPr>
          <a:xfrm>
            <a:off x="3763882" y="5723323"/>
            <a:ext cx="8020633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Near here, there is a ghost house.</a:t>
            </a:r>
          </a:p>
        </p:txBody>
      </p:sp>
    </p:spTree>
    <p:extLst>
      <p:ext uri="{BB962C8B-B14F-4D97-AF65-F5344CB8AC3E}">
        <p14:creationId xmlns:p14="http://schemas.microsoft.com/office/powerpoint/2010/main" val="4207694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5" grpId="0" animBg="1"/>
      <p:bldP spid="10" grpId="0" animBg="1"/>
      <p:bldP spid="18" grpId="0" animBg="1"/>
      <p:bldP spid="30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B8182-94E0-F3A9-5F07-EA4F5C886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D46E362-B283-1C66-EE55-68533D4EC7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D000918C-8F2E-7F6A-9FCA-31C2422F6F1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69926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punctuation we’re using?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3FF15F7-62E6-4366-D802-64C404107CC5}"/>
              </a:ext>
            </a:extLst>
          </p:cNvPr>
          <p:cNvSpPr txBox="1"/>
          <p:nvPr/>
        </p:nvSpPr>
        <p:spPr>
          <a:xfrm>
            <a:off x="545053" y="590357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We put a comma </a:t>
            </a:r>
            <a:r>
              <a:rPr lang="en-GB" sz="3200" u="sng" dirty="0">
                <a:solidFill>
                  <a:schemeClr val="bg1"/>
                </a:solidFill>
              </a:rPr>
              <a:t>after</a:t>
            </a:r>
            <a:r>
              <a:rPr lang="en-GB" sz="3200" dirty="0">
                <a:solidFill>
                  <a:schemeClr val="bg1"/>
                </a:solidFill>
              </a:rPr>
              <a:t> a where or when opener.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FACFEFF-3631-749E-9279-9E8A80BFD56F}"/>
              </a:ext>
            </a:extLst>
          </p:cNvPr>
          <p:cNvSpPr txBox="1"/>
          <p:nvPr/>
        </p:nvSpPr>
        <p:spPr>
          <a:xfrm>
            <a:off x="3167397" y="4323871"/>
            <a:ext cx="5500354" cy="1328023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Can you see the commas (,)? </a:t>
            </a:r>
          </a:p>
          <a:p>
            <a:pPr algn="ctr"/>
            <a:endParaRPr lang="en-GB" sz="2400" dirty="0">
              <a:solidFill>
                <a:schemeClr val="bg1"/>
              </a:solidFill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</a:rPr>
              <a:t>Where do we put the comma?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72F1F11-6BDB-DBD1-C9AC-1768328965E6}"/>
              </a:ext>
            </a:extLst>
          </p:cNvPr>
          <p:cNvSpPr txBox="1"/>
          <p:nvPr/>
        </p:nvSpPr>
        <p:spPr>
          <a:xfrm>
            <a:off x="2085683" y="1264558"/>
            <a:ext cx="8020633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minute, the film would start.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420F6BF5-4E38-692B-B9BC-B70E6E004050}"/>
              </a:ext>
            </a:extLst>
          </p:cNvPr>
          <p:cNvSpPr txBox="1">
            <a:spLocks/>
          </p:cNvSpPr>
          <p:nvPr/>
        </p:nvSpPr>
        <p:spPr>
          <a:xfrm>
            <a:off x="2085683" y="1954413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here, there was a famous battle. 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DB621018-C818-52A7-95FE-4B842F176B44}"/>
              </a:ext>
            </a:extLst>
          </p:cNvPr>
          <p:cNvSpPr txBox="1">
            <a:spLocks/>
          </p:cNvSpPr>
          <p:nvPr/>
        </p:nvSpPr>
        <p:spPr>
          <a:xfrm>
            <a:off x="2085683" y="2673490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park, I played football.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A80D22B-BBE4-4B2B-ADC0-570CD32E867E}"/>
              </a:ext>
            </a:extLst>
          </p:cNvPr>
          <p:cNvSpPr txBox="1"/>
          <p:nvPr/>
        </p:nvSpPr>
        <p:spPr>
          <a:xfrm>
            <a:off x="2085683" y="3392567"/>
            <a:ext cx="8020633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Near here, there is a ghost house.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307F39F3-7376-0617-9AA9-C55B40152C39}"/>
              </a:ext>
            </a:extLst>
          </p:cNvPr>
          <p:cNvSpPr/>
          <p:nvPr/>
        </p:nvSpPr>
        <p:spPr>
          <a:xfrm rot="16200000">
            <a:off x="4771755" y="4079783"/>
            <a:ext cx="764152" cy="262685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339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0" grpId="0" animBg="1"/>
      <p:bldP spid="37" grpId="0" animBg="1"/>
      <p:bldP spid="38" grpId="0" animBg="1"/>
      <p:bldP spid="39" grpId="0" animBg="1"/>
      <p:bldP spid="40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92F495A3-D7D6-B36E-7D76-3149F750D7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74706" y="2229708"/>
            <a:ext cx="638859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When Emile runs, he laughs out loud.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098" y="1123913"/>
            <a:ext cx="4342450" cy="40514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B40EC26-45AC-C86B-E957-EFB535CB0D1C}"/>
              </a:ext>
            </a:extLst>
          </p:cNvPr>
          <p:cNvSpPr txBox="1"/>
          <p:nvPr/>
        </p:nvSpPr>
        <p:spPr>
          <a:xfrm>
            <a:off x="4774706" y="3629054"/>
            <a:ext cx="5763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Can you spot the where or when opener? 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5BBDC9-43E7-3474-00B1-436CFB9B41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48A4DCCA-F496-2D82-3B2D-8F3ADA38AC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9C4ACE-5D0E-82A3-FB3F-DD6B867356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969995-4F16-85D8-5598-625BE6D0F187}"/>
              </a:ext>
            </a:extLst>
          </p:cNvPr>
          <p:cNvSpPr txBox="1"/>
          <p:nvPr/>
        </p:nvSpPr>
        <p:spPr>
          <a:xfrm>
            <a:off x="4774706" y="2229708"/>
            <a:ext cx="638859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u="sng" dirty="0">
                <a:solidFill>
                  <a:srgbClr val="FFFF00"/>
                </a:solidFill>
              </a:rPr>
              <a:t>When Emile runs,</a:t>
            </a:r>
            <a:r>
              <a:rPr lang="en-GB" sz="4400" dirty="0">
                <a:solidFill>
                  <a:schemeClr val="bg1"/>
                </a:solidFill>
              </a:rPr>
              <a:t> he laughs out loud.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8C89207-A478-8643-CCEC-9CC443C14D2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098" y="1123913"/>
            <a:ext cx="4342450" cy="40514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831BBC4-6AE9-E107-9C76-01A07AF04C43}"/>
              </a:ext>
            </a:extLst>
          </p:cNvPr>
          <p:cNvSpPr txBox="1"/>
          <p:nvPr/>
        </p:nvSpPr>
        <p:spPr>
          <a:xfrm>
            <a:off x="4774706" y="3629054"/>
            <a:ext cx="5763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Is this a </a:t>
            </a:r>
            <a:r>
              <a:rPr lang="en-GB" b="1" dirty="0">
                <a:solidFill>
                  <a:schemeClr val="bg1"/>
                </a:solidFill>
              </a:rPr>
              <a:t>when</a:t>
            </a:r>
            <a:r>
              <a:rPr lang="en-GB" dirty="0">
                <a:solidFill>
                  <a:schemeClr val="bg1"/>
                </a:solidFill>
              </a:rPr>
              <a:t> or </a:t>
            </a:r>
            <a:r>
              <a:rPr lang="en-GB" b="1" dirty="0">
                <a:solidFill>
                  <a:schemeClr val="bg1"/>
                </a:solidFill>
              </a:rPr>
              <a:t>where</a:t>
            </a:r>
            <a:r>
              <a:rPr lang="en-GB" dirty="0">
                <a:solidFill>
                  <a:schemeClr val="bg1"/>
                </a:solidFill>
              </a:rPr>
              <a:t> opener?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9E0DB95-9182-AEF5-97E4-3AF2AE7C17DC}"/>
              </a:ext>
            </a:extLst>
          </p:cNvPr>
          <p:cNvSpPr txBox="1"/>
          <p:nvPr/>
        </p:nvSpPr>
        <p:spPr>
          <a:xfrm>
            <a:off x="4774706" y="4032872"/>
            <a:ext cx="5763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It is a </a:t>
            </a:r>
            <a:r>
              <a:rPr lang="en-GB" b="1" dirty="0">
                <a:solidFill>
                  <a:schemeClr val="bg1"/>
                </a:solidFill>
              </a:rPr>
              <a:t>when</a:t>
            </a:r>
            <a:r>
              <a:rPr lang="en-GB" dirty="0">
                <a:solidFill>
                  <a:schemeClr val="bg1"/>
                </a:solidFill>
              </a:rPr>
              <a:t> opener.</a:t>
            </a:r>
          </a:p>
        </p:txBody>
      </p:sp>
    </p:spTree>
    <p:extLst>
      <p:ext uri="{BB962C8B-B14F-4D97-AF65-F5344CB8AC3E}">
        <p14:creationId xmlns:p14="http://schemas.microsoft.com/office/powerpoint/2010/main" val="517687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5ED50634-9694-BE42-CBC7-6C8A569542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74706" y="2229708"/>
            <a:ext cx="61359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After the rain stopped, we went for a walk.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40EC26-45AC-C86B-E957-EFB535CB0D1C}"/>
              </a:ext>
            </a:extLst>
          </p:cNvPr>
          <p:cNvSpPr txBox="1"/>
          <p:nvPr/>
        </p:nvSpPr>
        <p:spPr>
          <a:xfrm>
            <a:off x="4774706" y="3629054"/>
            <a:ext cx="5763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Can you spot the where or when opener? </a:t>
            </a:r>
          </a:p>
        </p:txBody>
      </p:sp>
      <p:pic>
        <p:nvPicPr>
          <p:cNvPr id="8" name="Picture 7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72147661-9AA5-109A-A94C-C1746554B7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916" y="1229538"/>
            <a:ext cx="4371766" cy="344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039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EFA51A5A-C2AE-ABEF-CC2B-B622031257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8" name="Picture 7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72147661-9AA5-109A-A94C-C1746554B7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916" y="1229538"/>
            <a:ext cx="4371766" cy="344689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516A67D-9CFF-8B6D-E181-FA1FA8080685}"/>
              </a:ext>
            </a:extLst>
          </p:cNvPr>
          <p:cNvSpPr txBox="1"/>
          <p:nvPr/>
        </p:nvSpPr>
        <p:spPr>
          <a:xfrm>
            <a:off x="4774706" y="2229708"/>
            <a:ext cx="61359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u="sng" dirty="0">
                <a:solidFill>
                  <a:srgbClr val="FFFF00"/>
                </a:solidFill>
              </a:rPr>
              <a:t>After the rain stopped,</a:t>
            </a:r>
            <a:r>
              <a:rPr lang="en-GB" sz="4400" dirty="0">
                <a:solidFill>
                  <a:schemeClr val="bg1"/>
                </a:solidFill>
              </a:rPr>
              <a:t> we went for a walk.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1670B27-D5C1-B0C3-D375-23F2BD65A847}"/>
              </a:ext>
            </a:extLst>
          </p:cNvPr>
          <p:cNvSpPr txBox="1"/>
          <p:nvPr/>
        </p:nvSpPr>
        <p:spPr>
          <a:xfrm>
            <a:off x="4774706" y="3629054"/>
            <a:ext cx="5763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Is this a </a:t>
            </a:r>
            <a:r>
              <a:rPr lang="en-GB" b="1" dirty="0">
                <a:solidFill>
                  <a:schemeClr val="bg1"/>
                </a:solidFill>
              </a:rPr>
              <a:t>when</a:t>
            </a:r>
            <a:r>
              <a:rPr lang="en-GB" dirty="0">
                <a:solidFill>
                  <a:schemeClr val="bg1"/>
                </a:solidFill>
              </a:rPr>
              <a:t> or </a:t>
            </a:r>
            <a:r>
              <a:rPr lang="en-GB" b="1" dirty="0">
                <a:solidFill>
                  <a:schemeClr val="bg1"/>
                </a:solidFill>
              </a:rPr>
              <a:t>where</a:t>
            </a:r>
            <a:r>
              <a:rPr lang="en-GB" dirty="0">
                <a:solidFill>
                  <a:schemeClr val="bg1"/>
                </a:solidFill>
              </a:rPr>
              <a:t> opener?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29D899-E235-52F6-5AAD-9150DCCE4C3F}"/>
              </a:ext>
            </a:extLst>
          </p:cNvPr>
          <p:cNvSpPr txBox="1"/>
          <p:nvPr/>
        </p:nvSpPr>
        <p:spPr>
          <a:xfrm>
            <a:off x="4774706" y="4032872"/>
            <a:ext cx="5763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It is a </a:t>
            </a:r>
            <a:r>
              <a:rPr lang="en-GB" b="1" dirty="0">
                <a:solidFill>
                  <a:schemeClr val="bg1"/>
                </a:solidFill>
              </a:rPr>
              <a:t>when</a:t>
            </a:r>
            <a:r>
              <a:rPr lang="en-GB" dirty="0">
                <a:solidFill>
                  <a:schemeClr val="bg1"/>
                </a:solidFill>
              </a:rPr>
              <a:t> opener.</a:t>
            </a:r>
          </a:p>
        </p:txBody>
      </p:sp>
    </p:spTree>
    <p:extLst>
      <p:ext uri="{BB962C8B-B14F-4D97-AF65-F5344CB8AC3E}">
        <p14:creationId xmlns:p14="http://schemas.microsoft.com/office/powerpoint/2010/main" val="2659055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B160C455-AD57-3876-0810-B34B45F4C5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74705" y="2229708"/>
            <a:ext cx="651241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Where Emile and Aimee play, fun never ends.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40EC26-45AC-C86B-E957-EFB535CB0D1C}"/>
              </a:ext>
            </a:extLst>
          </p:cNvPr>
          <p:cNvSpPr txBox="1"/>
          <p:nvPr/>
        </p:nvSpPr>
        <p:spPr>
          <a:xfrm>
            <a:off x="4774706" y="3629054"/>
            <a:ext cx="5763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Can you spot the where or when opener? 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199F6A1-C62D-1DAA-45DD-DF0E6E84657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2855" y="1157978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154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7B93A2B1-1862-7142-68B5-10F1827937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199F6A1-C62D-1DAA-45DD-DF0E6E84657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2855" y="1157978"/>
            <a:ext cx="3525247" cy="454203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8D80D6B-B195-825C-C560-2948BB87FB32}"/>
              </a:ext>
            </a:extLst>
          </p:cNvPr>
          <p:cNvSpPr txBox="1"/>
          <p:nvPr/>
        </p:nvSpPr>
        <p:spPr>
          <a:xfrm>
            <a:off x="4774705" y="2229708"/>
            <a:ext cx="651241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u="sng" dirty="0">
                <a:solidFill>
                  <a:srgbClr val="FFFF00"/>
                </a:solidFill>
              </a:rPr>
              <a:t>Where Emile and Aimee play,</a:t>
            </a:r>
            <a:r>
              <a:rPr lang="en-GB" sz="4400" dirty="0">
                <a:solidFill>
                  <a:srgbClr val="FFFF00"/>
                </a:solidFill>
              </a:rPr>
              <a:t> </a:t>
            </a:r>
            <a:r>
              <a:rPr lang="en-GB" sz="4400" dirty="0">
                <a:solidFill>
                  <a:schemeClr val="bg1"/>
                </a:solidFill>
              </a:rPr>
              <a:t>fun never ends.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BB2B6D5-BEF4-C610-FE8D-4C0E792C911D}"/>
              </a:ext>
            </a:extLst>
          </p:cNvPr>
          <p:cNvSpPr txBox="1"/>
          <p:nvPr/>
        </p:nvSpPr>
        <p:spPr>
          <a:xfrm>
            <a:off x="4774706" y="3629054"/>
            <a:ext cx="5763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Is this a </a:t>
            </a:r>
            <a:r>
              <a:rPr lang="en-GB" b="1" dirty="0">
                <a:solidFill>
                  <a:schemeClr val="bg1"/>
                </a:solidFill>
              </a:rPr>
              <a:t>when</a:t>
            </a:r>
            <a:r>
              <a:rPr lang="en-GB" dirty="0">
                <a:solidFill>
                  <a:schemeClr val="bg1"/>
                </a:solidFill>
              </a:rPr>
              <a:t> or </a:t>
            </a:r>
            <a:r>
              <a:rPr lang="en-GB" b="1" dirty="0">
                <a:solidFill>
                  <a:schemeClr val="bg1"/>
                </a:solidFill>
              </a:rPr>
              <a:t>where</a:t>
            </a:r>
            <a:r>
              <a:rPr lang="en-GB" dirty="0">
                <a:solidFill>
                  <a:schemeClr val="bg1"/>
                </a:solidFill>
              </a:rPr>
              <a:t> opener?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0C7719-A1A5-BB73-0E27-C3C24AD25856}"/>
              </a:ext>
            </a:extLst>
          </p:cNvPr>
          <p:cNvSpPr txBox="1"/>
          <p:nvPr/>
        </p:nvSpPr>
        <p:spPr>
          <a:xfrm>
            <a:off x="4774706" y="4032872"/>
            <a:ext cx="5763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It is a </a:t>
            </a:r>
            <a:r>
              <a:rPr lang="en-GB" b="1" dirty="0">
                <a:solidFill>
                  <a:schemeClr val="bg1"/>
                </a:solidFill>
              </a:rPr>
              <a:t>where</a:t>
            </a:r>
            <a:r>
              <a:rPr lang="en-GB" dirty="0">
                <a:solidFill>
                  <a:schemeClr val="bg1"/>
                </a:solidFill>
              </a:rPr>
              <a:t> opener.</a:t>
            </a:r>
          </a:p>
        </p:txBody>
      </p:sp>
    </p:spTree>
    <p:extLst>
      <p:ext uri="{BB962C8B-B14F-4D97-AF65-F5344CB8AC3E}">
        <p14:creationId xmlns:p14="http://schemas.microsoft.com/office/powerpoint/2010/main" val="2321530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scrambler in the cave.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has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plural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has a few toys.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6F3C78-854C-5508-F3BB-499483B910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F83922E6-C529-56BB-B1BA-3FE654A8BC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534C38-4028-523B-F687-8B5B135B7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2A88CC3-34B3-AD18-59DD-06E10644CFA9}"/>
              </a:ext>
            </a:extLst>
          </p:cNvPr>
          <p:cNvSpPr txBox="1"/>
          <p:nvPr/>
        </p:nvSpPr>
        <p:spPr>
          <a:xfrm>
            <a:off x="4774706" y="2229708"/>
            <a:ext cx="638859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By the river, they found a gem.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AE725714-2763-8CA7-1C5E-1A87E8B7E0D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098" y="1123913"/>
            <a:ext cx="4342450" cy="40514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23F3BB8-119A-7B4B-B53D-3BE3BB2A58EA}"/>
              </a:ext>
            </a:extLst>
          </p:cNvPr>
          <p:cNvSpPr txBox="1"/>
          <p:nvPr/>
        </p:nvSpPr>
        <p:spPr>
          <a:xfrm>
            <a:off x="4774706" y="3629054"/>
            <a:ext cx="5763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Can you spot the where or when opener? </a:t>
            </a:r>
          </a:p>
        </p:txBody>
      </p:sp>
    </p:spTree>
    <p:extLst>
      <p:ext uri="{BB962C8B-B14F-4D97-AF65-F5344CB8AC3E}">
        <p14:creationId xmlns:p14="http://schemas.microsoft.com/office/powerpoint/2010/main" val="2119647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BC3052-95CE-E236-EFE7-C059F28FB5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5BAC3652-F288-C77B-C95E-2D4F5F8C96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E1CB2B-D484-7A52-DC0F-9994DC2E66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35060A3D-3FAC-1B3F-9F61-5B224A6F8FE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098" y="1123913"/>
            <a:ext cx="4342450" cy="40514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79F87A8-49A6-D411-804C-1A32149B2EB1}"/>
              </a:ext>
            </a:extLst>
          </p:cNvPr>
          <p:cNvSpPr txBox="1"/>
          <p:nvPr/>
        </p:nvSpPr>
        <p:spPr>
          <a:xfrm>
            <a:off x="4774706" y="3629054"/>
            <a:ext cx="5763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Is this a </a:t>
            </a:r>
            <a:r>
              <a:rPr lang="en-GB" b="1" dirty="0">
                <a:solidFill>
                  <a:schemeClr val="bg1"/>
                </a:solidFill>
              </a:rPr>
              <a:t>when</a:t>
            </a:r>
            <a:r>
              <a:rPr lang="en-GB" dirty="0">
                <a:solidFill>
                  <a:schemeClr val="bg1"/>
                </a:solidFill>
              </a:rPr>
              <a:t> or </a:t>
            </a:r>
            <a:r>
              <a:rPr lang="en-GB" b="1" dirty="0">
                <a:solidFill>
                  <a:schemeClr val="bg1"/>
                </a:solidFill>
              </a:rPr>
              <a:t>where</a:t>
            </a:r>
            <a:r>
              <a:rPr lang="en-GB" dirty="0">
                <a:solidFill>
                  <a:schemeClr val="bg1"/>
                </a:solidFill>
              </a:rPr>
              <a:t> opener?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0E829E4-D4A8-D2A8-37C6-FB5BFF76342C}"/>
              </a:ext>
            </a:extLst>
          </p:cNvPr>
          <p:cNvSpPr txBox="1"/>
          <p:nvPr/>
        </p:nvSpPr>
        <p:spPr>
          <a:xfrm>
            <a:off x="4774706" y="4032872"/>
            <a:ext cx="5763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It is a </a:t>
            </a:r>
            <a:r>
              <a:rPr lang="en-GB" b="1" dirty="0">
                <a:solidFill>
                  <a:schemeClr val="bg1"/>
                </a:solidFill>
              </a:rPr>
              <a:t>where</a:t>
            </a:r>
            <a:r>
              <a:rPr lang="en-GB" dirty="0">
                <a:solidFill>
                  <a:schemeClr val="bg1"/>
                </a:solidFill>
              </a:rPr>
              <a:t> opener.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D029FCA-0C9A-DBC5-A32C-5F18AB76FA96}"/>
              </a:ext>
            </a:extLst>
          </p:cNvPr>
          <p:cNvSpPr txBox="1"/>
          <p:nvPr/>
        </p:nvSpPr>
        <p:spPr>
          <a:xfrm>
            <a:off x="4774706" y="2229708"/>
            <a:ext cx="638859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u="sng" dirty="0">
                <a:solidFill>
                  <a:srgbClr val="FFFF00"/>
                </a:solidFill>
              </a:rPr>
              <a:t>By the river,</a:t>
            </a:r>
            <a:r>
              <a:rPr lang="en-GB" sz="4400" dirty="0">
                <a:solidFill>
                  <a:schemeClr val="bg1"/>
                </a:solidFill>
              </a:rPr>
              <a:t> they found a gem.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173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9848B2-7598-3EE9-1785-A1B83C175B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EA53D5AC-E915-52F2-DC62-5B59AA1F90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E652BD-A0E4-6DE2-6644-93A5A75915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F732C99-4A4F-A144-C156-7EB830D6F3D6}"/>
              </a:ext>
            </a:extLst>
          </p:cNvPr>
          <p:cNvSpPr txBox="1"/>
          <p:nvPr/>
        </p:nvSpPr>
        <p:spPr>
          <a:xfrm>
            <a:off x="4774706" y="2229708"/>
            <a:ext cx="61359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In England, it rains a lot. 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47F2B2-7613-D381-6E7C-9CAB0FFBF7C4}"/>
              </a:ext>
            </a:extLst>
          </p:cNvPr>
          <p:cNvSpPr txBox="1"/>
          <p:nvPr/>
        </p:nvSpPr>
        <p:spPr>
          <a:xfrm>
            <a:off x="4774706" y="3629054"/>
            <a:ext cx="5763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Can you spot the where or when opener? </a:t>
            </a:r>
          </a:p>
        </p:txBody>
      </p:sp>
      <p:pic>
        <p:nvPicPr>
          <p:cNvPr id="8" name="Picture 7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BC5CB1A-5EA8-9282-653A-400014AF6D1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916" y="1229538"/>
            <a:ext cx="4371766" cy="344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833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C1CCCC-BD22-1928-6AE0-FC460400C2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5FAD8226-EFF1-5F36-BEB1-18B9E94A6C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C4D54D-EFBD-480F-4C55-65974E0175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8" name="Picture 7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CB47D9D-3DAA-DBB2-E1AF-4E3113AA734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916" y="1229538"/>
            <a:ext cx="4371766" cy="344689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7EE6B69-3C87-047C-9A76-6A9D4356F907}"/>
              </a:ext>
            </a:extLst>
          </p:cNvPr>
          <p:cNvSpPr txBox="1"/>
          <p:nvPr/>
        </p:nvSpPr>
        <p:spPr>
          <a:xfrm>
            <a:off x="4774706" y="3629054"/>
            <a:ext cx="5763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Is this a </a:t>
            </a:r>
            <a:r>
              <a:rPr lang="en-GB" b="1" dirty="0">
                <a:solidFill>
                  <a:schemeClr val="bg1"/>
                </a:solidFill>
              </a:rPr>
              <a:t>when</a:t>
            </a:r>
            <a:r>
              <a:rPr lang="en-GB" dirty="0">
                <a:solidFill>
                  <a:schemeClr val="bg1"/>
                </a:solidFill>
              </a:rPr>
              <a:t> or </a:t>
            </a:r>
            <a:r>
              <a:rPr lang="en-GB" b="1" dirty="0">
                <a:solidFill>
                  <a:schemeClr val="bg1"/>
                </a:solidFill>
              </a:rPr>
              <a:t>where</a:t>
            </a:r>
            <a:r>
              <a:rPr lang="en-GB" dirty="0">
                <a:solidFill>
                  <a:schemeClr val="bg1"/>
                </a:solidFill>
              </a:rPr>
              <a:t> opener?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2CD5C0-A7A4-3EBE-5EC9-2F0CE7509480}"/>
              </a:ext>
            </a:extLst>
          </p:cNvPr>
          <p:cNvSpPr txBox="1"/>
          <p:nvPr/>
        </p:nvSpPr>
        <p:spPr>
          <a:xfrm>
            <a:off x="4774706" y="4032872"/>
            <a:ext cx="5763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It is a </a:t>
            </a:r>
            <a:r>
              <a:rPr lang="en-GB" b="1" dirty="0">
                <a:solidFill>
                  <a:schemeClr val="bg1"/>
                </a:solidFill>
              </a:rPr>
              <a:t>where</a:t>
            </a:r>
            <a:r>
              <a:rPr lang="en-GB" dirty="0">
                <a:solidFill>
                  <a:schemeClr val="bg1"/>
                </a:solidFill>
              </a:rPr>
              <a:t> opener.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C84F564-196C-4E7D-492C-7EC1E0DFAFE5}"/>
              </a:ext>
            </a:extLst>
          </p:cNvPr>
          <p:cNvSpPr txBox="1"/>
          <p:nvPr/>
        </p:nvSpPr>
        <p:spPr>
          <a:xfrm>
            <a:off x="4774706" y="2229708"/>
            <a:ext cx="61359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u="sng" dirty="0">
                <a:solidFill>
                  <a:srgbClr val="FFFF00"/>
                </a:solidFill>
              </a:rPr>
              <a:t>In England</a:t>
            </a:r>
            <a:r>
              <a:rPr lang="en-GB" sz="4400" dirty="0">
                <a:solidFill>
                  <a:schemeClr val="bg1"/>
                </a:solidFill>
              </a:rPr>
              <a:t>, it rains a lot. 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941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BB7D13-B729-6AFF-29E0-6A621006C1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3D3607DC-346D-5C53-3018-961851005F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100E89-0F88-0EE2-7372-E206E3C61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35D29CC-5472-C4C7-1977-BD32FECB5D16}"/>
              </a:ext>
            </a:extLst>
          </p:cNvPr>
          <p:cNvSpPr txBox="1"/>
          <p:nvPr/>
        </p:nvSpPr>
        <p:spPr>
          <a:xfrm>
            <a:off x="4774705" y="2229708"/>
            <a:ext cx="651241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In December, there is Christmas!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2E59B5F-F879-C1A2-6D19-919B11580B47}"/>
              </a:ext>
            </a:extLst>
          </p:cNvPr>
          <p:cNvSpPr txBox="1"/>
          <p:nvPr/>
        </p:nvSpPr>
        <p:spPr>
          <a:xfrm>
            <a:off x="4774706" y="3629054"/>
            <a:ext cx="5763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Can you spot the where or when opener? 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FD7E4CE-412A-885A-E24F-F41EA02E6C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2855" y="1157978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589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B326B3-347E-E46E-6D3B-FCA51919B7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CF9C65EB-EF1E-A00A-BC51-0B16966C37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0E017D-CFA2-2A88-CC88-347B8C66CF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E2886C4-D663-90E4-B4EF-2A10B62E1D3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2855" y="1157978"/>
            <a:ext cx="3525247" cy="454203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F91E0F8-34CA-9F95-8CC2-9D7EFB17F294}"/>
              </a:ext>
            </a:extLst>
          </p:cNvPr>
          <p:cNvSpPr txBox="1"/>
          <p:nvPr/>
        </p:nvSpPr>
        <p:spPr>
          <a:xfrm>
            <a:off x="4774705" y="2229708"/>
            <a:ext cx="651241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u="sng" dirty="0">
                <a:solidFill>
                  <a:srgbClr val="FFFF00"/>
                </a:solidFill>
              </a:rPr>
              <a:t>In December,</a:t>
            </a:r>
            <a:r>
              <a:rPr lang="en-GB" sz="4400" dirty="0">
                <a:solidFill>
                  <a:schemeClr val="bg1"/>
                </a:solidFill>
              </a:rPr>
              <a:t> there is Christmas!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2D2002-0F7A-DA2F-7C0A-7E689F3BA6D8}"/>
              </a:ext>
            </a:extLst>
          </p:cNvPr>
          <p:cNvSpPr txBox="1"/>
          <p:nvPr/>
        </p:nvSpPr>
        <p:spPr>
          <a:xfrm>
            <a:off x="4774706" y="3629054"/>
            <a:ext cx="5763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Is this a </a:t>
            </a:r>
            <a:r>
              <a:rPr lang="en-GB" b="1" dirty="0">
                <a:solidFill>
                  <a:schemeClr val="bg1"/>
                </a:solidFill>
              </a:rPr>
              <a:t>when</a:t>
            </a:r>
            <a:r>
              <a:rPr lang="en-GB" dirty="0">
                <a:solidFill>
                  <a:schemeClr val="bg1"/>
                </a:solidFill>
              </a:rPr>
              <a:t> or </a:t>
            </a:r>
            <a:r>
              <a:rPr lang="en-GB" b="1" dirty="0">
                <a:solidFill>
                  <a:schemeClr val="bg1"/>
                </a:solidFill>
              </a:rPr>
              <a:t>where</a:t>
            </a:r>
            <a:r>
              <a:rPr lang="en-GB" dirty="0">
                <a:solidFill>
                  <a:schemeClr val="bg1"/>
                </a:solidFill>
              </a:rPr>
              <a:t> opener?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A80DE76-7E94-9E9A-BC33-F98B2977D9C3}"/>
              </a:ext>
            </a:extLst>
          </p:cNvPr>
          <p:cNvSpPr txBox="1"/>
          <p:nvPr/>
        </p:nvSpPr>
        <p:spPr>
          <a:xfrm>
            <a:off x="4774706" y="4032872"/>
            <a:ext cx="5763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It is a </a:t>
            </a:r>
            <a:r>
              <a:rPr lang="en-GB" b="1" dirty="0">
                <a:solidFill>
                  <a:schemeClr val="bg1"/>
                </a:solidFill>
              </a:rPr>
              <a:t>when</a:t>
            </a:r>
            <a:r>
              <a:rPr lang="en-GB" dirty="0">
                <a:solidFill>
                  <a:schemeClr val="bg1"/>
                </a:solidFill>
              </a:rPr>
              <a:t> opener.</a:t>
            </a:r>
          </a:p>
        </p:txBody>
      </p:sp>
    </p:spTree>
    <p:extLst>
      <p:ext uri="{BB962C8B-B14F-4D97-AF65-F5344CB8AC3E}">
        <p14:creationId xmlns:p14="http://schemas.microsoft.com/office/powerpoint/2010/main" val="3491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F1B7AF-368D-22F5-FDD5-5B99D56C45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718B0DB-5F65-6A12-6B81-FC26138130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DE7AEFE-915E-010F-407E-826D5E283A38}"/>
              </a:ext>
            </a:extLst>
          </p:cNvPr>
          <p:cNvSpPr txBox="1">
            <a:spLocks/>
          </p:cNvSpPr>
          <p:nvPr/>
        </p:nvSpPr>
        <p:spPr>
          <a:xfrm>
            <a:off x="380854" y="242745"/>
            <a:ext cx="11497109" cy="125996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8F66612-EE9F-2421-E45F-263A41F0483E}"/>
              </a:ext>
            </a:extLst>
          </p:cNvPr>
          <p:cNvSpPr txBox="1">
            <a:spLocks/>
          </p:cNvSpPr>
          <p:nvPr/>
        </p:nvSpPr>
        <p:spPr>
          <a:xfrm>
            <a:off x="380855" y="1610702"/>
            <a:ext cx="3333896" cy="504247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openers: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morning,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After lunch,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Before bedtime,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night,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Yesterday,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 Monday,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weekend,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During playtime,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After school,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 my birthday,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day,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Christmas.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05369B8-F7A4-8833-D84E-AFD89623E922}"/>
              </a:ext>
            </a:extLst>
          </p:cNvPr>
          <p:cNvSpPr txBox="1">
            <a:spLocks/>
          </p:cNvSpPr>
          <p:nvPr/>
        </p:nvSpPr>
        <p:spPr>
          <a:xfrm>
            <a:off x="3867004" y="1610702"/>
            <a:ext cx="3543445" cy="504247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Where openers: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In the garden,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At school,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In the park,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On the beach,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In my bedroom,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At the zoo,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In the kitchen,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On the playground,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At the shops,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In the classroom,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At grandma’s house,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In the library,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88A98A8-429D-5EE8-7C1C-1D611570BF5E}"/>
              </a:ext>
            </a:extLst>
          </p:cNvPr>
          <p:cNvSpPr txBox="1">
            <a:spLocks/>
          </p:cNvSpPr>
          <p:nvPr/>
        </p:nvSpPr>
        <p:spPr>
          <a:xfrm>
            <a:off x="7638904" y="1572782"/>
            <a:ext cx="4239059" cy="504247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6 sentences? </a:t>
            </a: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 6 sentences must start with a when or where opener.</a:t>
            </a:r>
          </a:p>
          <a:p>
            <a:endParaRPr lang="en-GB" sz="3200" i="1" u="sng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3200" i="1" u="sng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Remember to use commas, capital letters and full stops!</a:t>
            </a:r>
          </a:p>
          <a:p>
            <a:endParaRPr lang="en-GB" sz="3200" i="1" u="sng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B4676A2-1CBA-2706-F19E-F1A9C6D745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7463" y="36783"/>
            <a:ext cx="1348413" cy="1671887"/>
          </a:xfrm>
          <a:prstGeom prst="rect">
            <a:avLst/>
          </a:prstGeom>
        </p:spPr>
      </p:pic>
      <p:sp>
        <p:nvSpPr>
          <p:cNvPr id="2" name="Rectangle: Rounded Corners 1">
            <a:hlinkClick r:id="rId4"/>
            <a:extLst>
              <a:ext uri="{FF2B5EF4-FFF2-40B4-BE49-F238E27FC236}">
                <a16:creationId xmlns:a16="http://schemas.microsoft.com/office/drawing/2014/main" id="{703BC834-F68A-6778-D477-1A70561FC06C}"/>
              </a:ext>
            </a:extLst>
          </p:cNvPr>
          <p:cNvSpPr/>
          <p:nvPr/>
        </p:nvSpPr>
        <p:spPr>
          <a:xfrm>
            <a:off x="222686" y="134752"/>
            <a:ext cx="3492065" cy="387732"/>
          </a:xfrm>
          <a:prstGeom prst="roundRect">
            <a:avLst/>
          </a:prstGeom>
          <a:solidFill>
            <a:schemeClr val="accent2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27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 animBg="1"/>
      <p:bldP spid="13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2A7363-855D-F42A-9C0A-D909A07514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A316405-5D80-9927-7DCB-57EC7534CC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A7E883F-87DD-37B5-75DD-80BC3BA2B599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scrambler in the cave.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F0070B-0C51-FD96-0359-28F39F7FC1F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has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7207A62-D83F-2496-183B-231DBA1A189B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383A7A9-B34E-1341-1D2D-F2116A2DFB3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plural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4399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1579B4-40EB-6437-A501-88F43F1663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CD8D245-5C82-6F2F-0473-327A63263B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AF5324-EED0-2C5C-AAA1-3817E551AAFA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scrambler in the cave.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36CABAC-BFE7-2C5B-86B1-A97C36CA3B9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has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45437B-0B9D-7E44-9DC2-138BD406AE76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26BA82A-5D27-81C2-F61B-34CDC43CE2F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20942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3F6992-C380-B62C-8560-7F08C42089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425CF21-BC50-7942-07E5-A936BA722E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E16E84-13C0-3E14-BEB9-775E7A2375AA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scrambler in the cave.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B5CE82D-63EE-CF65-FCE1-D04B8B021C5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has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FE474D8-B7DE-49FD-B301-F0434ABB0EA8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9EC3165-82AD-104F-CC61-EE59E21AA1F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7747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FABB2A-F20D-7344-B07D-4E545CC270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5497963-5081-2FD7-5774-67F1A335EB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EA4EC90-A648-9D70-831F-F303C5E474CF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in the cave.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532EA5D-4C30-31C0-0786-995152F46BF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has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0A61A6D-7971-CC66-7EEA-1BE150C1DE63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54BC3E-02D9-2E16-5259-A736F78AC8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34690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552651-C15A-D288-1289-7188DB5D2D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0244147-0EA3-07D5-5686-1A90AEBB37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1A6B47-F187-C401-F3DA-48C3818D1F46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in the cave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FC79742-A6F4-B9EF-7BBA-CD500821712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has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6D3B35C-B229-E148-7EEE-04CA755CC13B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2A29039-1961-E5D5-4374-3386E835D0A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8315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DDE0A6-2882-690E-DAB9-8E57F5BFD5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CBD93B1-F2F7-9821-6C71-0DA73B01C2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911DC8-F41F-BCC0-6BC6-144A21E07416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in the cave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297B749-44CE-6C59-8C83-FDBB97F1269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spot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has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75759F-36D1-7DE8-0735-66F2C15D8FAD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D7FBBA5-3DFB-1803-0754-0061DC78166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73116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1635</Words>
  <Application>Microsoft Office PowerPoint</Application>
  <PresentationFormat>Widescreen</PresentationFormat>
  <Paragraphs>320</Paragraphs>
  <Slides>36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9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When &amp; where openers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2025-12-22T09:40:39Z</dcterms:modified>
</cp:coreProperties>
</file>